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413" r:id="rId2"/>
    <p:sldId id="409" r:id="rId3"/>
    <p:sldId id="423" r:id="rId4"/>
    <p:sldId id="421" r:id="rId5"/>
    <p:sldId id="424" r:id="rId6"/>
    <p:sldId id="422" r:id="rId7"/>
    <p:sldId id="428" r:id="rId8"/>
    <p:sldId id="429" r:id="rId9"/>
    <p:sldId id="412" r:id="rId10"/>
  </p:sldIdLst>
  <p:sldSz cx="9144000" cy="5143500" type="screen16x9"/>
  <p:notesSz cx="6858000" cy="9144000"/>
  <p:embeddedFontLst>
    <p:embeddedFont>
      <p:font typeface="배달의민족 한나" panose="020B0600000101010101" charset="-127"/>
      <p:regular r:id="rId12"/>
      <p:bold r:id="rId13"/>
    </p:embeddedFont>
    <p:embeddedFont>
      <p:font typeface="나눔고딕 ExtraBold" panose="020B0600000101010101" charset="-127"/>
      <p:bold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0A8"/>
    <a:srgbClr val="E6E6E6"/>
    <a:srgbClr val="1E28EA"/>
    <a:srgbClr val="DEDEDE"/>
    <a:srgbClr val="E4E4E4"/>
    <a:srgbClr val="D9D9D9"/>
    <a:srgbClr val="DCDCDC"/>
    <a:srgbClr val="595959"/>
    <a:srgbClr val="47B3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47" autoAdjust="0"/>
    <p:restoredTop sz="94660"/>
  </p:normalViewPr>
  <p:slideViewPr>
    <p:cSldViewPr>
      <p:cViewPr varScale="1">
        <p:scale>
          <a:sx n="152" d="100"/>
          <a:sy n="152" d="100"/>
        </p:scale>
        <p:origin x="618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0720B3-CF30-433D-AB73-B1AC0AC2BF96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EF548D-BC30-46C6-B239-4E5E8EF6E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131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361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146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553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621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926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475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801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26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4055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568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228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3A8E0E-E987-4689-ADD6-5E33FD4B63A7}" type="datetimeFigureOut">
              <a:rPr lang="ko-KR" altLang="en-US" smtClean="0"/>
              <a:t>2018-03-25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A7490-57AF-46E0-B770-EDC8B7C6B6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02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7884368" cy="514923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96A094F-B552-4544-8AA1-65F7979B4ACD}"/>
              </a:ext>
            </a:extLst>
          </p:cNvPr>
          <p:cNvGrpSpPr/>
          <p:nvPr/>
        </p:nvGrpSpPr>
        <p:grpSpPr>
          <a:xfrm>
            <a:off x="1033853" y="843558"/>
            <a:ext cx="5770395" cy="1107996"/>
            <a:chOff x="3054211" y="2093386"/>
            <a:chExt cx="3581043" cy="1107996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D7FD60E2-349E-4773-972A-519104359A22}"/>
                </a:ext>
              </a:extLst>
            </p:cNvPr>
            <p:cNvCxnSpPr>
              <a:cxnSpLocks/>
            </p:cNvCxnSpPr>
            <p:nvPr/>
          </p:nvCxnSpPr>
          <p:spPr>
            <a:xfrm>
              <a:off x="3347864" y="3075806"/>
              <a:ext cx="311585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45133E3-EA75-4AD3-B80E-D7ABDA48F8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54211" y="2093386"/>
              <a:ext cx="3506649" cy="1107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endParaRPr lang="en-US" altLang="ko-KR" sz="6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나눔고딕 ExtraBold" pitchFamily="50" charset="-127"/>
              </a:endParaRPr>
            </a:p>
          </p:txBody>
        </p:sp>
        <p:sp>
          <p:nvSpPr>
            <p:cNvPr id="39" name="TextBox 25">
              <a:extLst>
                <a:ext uri="{FF2B5EF4-FFF2-40B4-BE49-F238E27FC236}">
                  <a16:creationId xmlns:a16="http://schemas.microsoft.com/office/drawing/2014/main" id="{1E679193-815A-4A83-8F8F-D3A6F19EA2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11709" y="2429475"/>
              <a:ext cx="3223545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r>
                <a:rPr lang="ko-KR" altLang="en-US" sz="32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n-ea"/>
                </a:rPr>
                <a:t>   장애인 주차 구역 관리기</a:t>
              </a:r>
              <a:endParaRPr lang="en-US" altLang="ko-KR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배달의민족 한나" pitchFamily="2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609916" y="987574"/>
            <a:ext cx="3744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장애인 주차 구역에 불법 주차를 막기 위한 </a:t>
            </a:r>
            <a:endParaRPr lang="ko-KR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22284" y="1845136"/>
            <a:ext cx="17281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Beacon(</a:t>
            </a:r>
            <a:r>
              <a:rPr lang="ko-KR" altLang="en-US" sz="1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비콘</a:t>
            </a:r>
            <a:r>
              <a:rPr lang="en-US" altLang="ko-KR" sz="1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ko-KR" altLang="en-US" sz="1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을 이용 </a:t>
            </a:r>
            <a:endParaRPr lang="ko-KR" altLang="en-US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04048" y="2715766"/>
            <a:ext cx="2520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팀원</a:t>
            </a:r>
            <a:r>
              <a:rPr lang="en-US" altLang="ko-KR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: </a:t>
            </a:r>
            <a:r>
              <a:rPr lang="ko-KR" altLang="en-US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권용현</a:t>
            </a:r>
            <a:r>
              <a:rPr lang="ko-KR" altLang="en-US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김동영 </a:t>
            </a:r>
            <a:endParaRPr lang="en-US" altLang="ko-KR" b="1" dirty="0" smtClean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r>
              <a:rPr lang="en-US" altLang="ko-KR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       </a:t>
            </a:r>
            <a:r>
              <a:rPr lang="ko-KR" altLang="en-US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김민승 김재현 </a:t>
            </a:r>
            <a:endParaRPr lang="ko-KR" altLang="en-US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9473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45133E3-EA75-4AD3-B80E-D7ABDA48F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04" y="166799"/>
            <a:ext cx="1368152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44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1</a:t>
            </a:r>
            <a:endParaRPr lang="en-US" altLang="ko-KR" sz="4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25888" y="481514"/>
            <a:ext cx="1120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구현 순서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3EF4BC-BED2-4BFB-9D3B-15A49F477167}"/>
              </a:ext>
            </a:extLst>
          </p:cNvPr>
          <p:cNvSpPr txBox="1"/>
          <p:nvPr/>
        </p:nvSpPr>
        <p:spPr>
          <a:xfrm>
            <a:off x="179512" y="1923678"/>
            <a:ext cx="14401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>
                <a:solidFill>
                  <a:schemeClr val="bg1"/>
                </a:solidFill>
                <a:latin typeface="+mj-lt"/>
              </a:rPr>
              <a:t>1</a:t>
            </a:r>
            <a:r>
              <a:rPr lang="en-US" altLang="ko-KR" sz="900" b="1" dirty="0" smtClean="0">
                <a:solidFill>
                  <a:schemeClr val="bg1"/>
                </a:solidFill>
                <a:latin typeface="+mj-lt"/>
              </a:rPr>
              <a:t>. </a:t>
            </a:r>
            <a:r>
              <a:rPr lang="ko-KR" altLang="en-US" sz="900" b="1" dirty="0" smtClean="0">
                <a:solidFill>
                  <a:schemeClr val="bg1"/>
                </a:solidFill>
                <a:latin typeface="+mj-lt"/>
              </a:rPr>
              <a:t> 구현 순서</a:t>
            </a:r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/>
            </a:r>
            <a:b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</a:br>
            <a:endParaRPr lang="en-US" altLang="ko-KR" sz="900" b="1" dirty="0" smtClean="0">
              <a:solidFill>
                <a:schemeClr val="bg1">
                  <a:lumMod val="65000"/>
                </a:schemeClr>
              </a:solidFill>
              <a:latin typeface="+mj-lt"/>
            </a:endParaRPr>
          </a:p>
          <a:p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</a:rPr>
              <a:t>2</a:t>
            </a:r>
            <a:r>
              <a:rPr lang="en-US" altLang="ko-KR" sz="900" b="1" dirty="0" smtClean="0">
                <a:solidFill>
                  <a:schemeClr val="bg1">
                    <a:lumMod val="65000"/>
                  </a:schemeClr>
                </a:solidFill>
              </a:rPr>
              <a:t>.  </a:t>
            </a:r>
            <a:r>
              <a:rPr lang="ko-KR" altLang="en-US" sz="900" b="1" dirty="0" smtClean="0">
                <a:solidFill>
                  <a:schemeClr val="bg1">
                    <a:lumMod val="65000"/>
                  </a:schemeClr>
                </a:solidFill>
              </a:rPr>
              <a:t>상세 구현</a:t>
            </a:r>
            <a:endParaRPr lang="en-US" altLang="ko-KR" sz="900" b="1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363379" y="555526"/>
            <a:ext cx="6102424" cy="36004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 smtClean="0">
                <a:solidFill>
                  <a:schemeClr val="tx1"/>
                </a:solidFill>
              </a:rPr>
              <a:t>1. </a:t>
            </a:r>
            <a:r>
              <a:rPr lang="ko-KR" altLang="en-US" sz="1400" b="1" dirty="0" err="1" smtClean="0">
                <a:solidFill>
                  <a:schemeClr val="tx1"/>
                </a:solidFill>
              </a:rPr>
              <a:t>아두이노와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 </a:t>
            </a:r>
            <a:r>
              <a:rPr lang="ko-KR" altLang="en-US" sz="1400" b="1" dirty="0" err="1" smtClean="0">
                <a:solidFill>
                  <a:schemeClr val="tx1"/>
                </a:solidFill>
              </a:rPr>
              <a:t>블루투스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 모듈을 활용한 </a:t>
            </a:r>
            <a:r>
              <a:rPr lang="ko-KR" altLang="en-US" sz="1400" b="1" dirty="0" err="1" smtClean="0">
                <a:solidFill>
                  <a:schemeClr val="tx1"/>
                </a:solidFill>
              </a:rPr>
              <a:t>비콘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 만들기 </a:t>
            </a:r>
            <a:endParaRPr lang="en-US" altLang="ko-KR" sz="1400" b="1" dirty="0" smtClean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363379" y="1383618"/>
            <a:ext cx="6102424" cy="3600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tx1"/>
                </a:solidFill>
              </a:rPr>
              <a:t>2. </a:t>
            </a:r>
            <a:r>
              <a:rPr lang="ko-KR" altLang="en-US" sz="1400" b="1" dirty="0">
                <a:solidFill>
                  <a:schemeClr val="tx1"/>
                </a:solidFill>
              </a:rPr>
              <a:t>차단기 만들기</a:t>
            </a:r>
            <a:r>
              <a:rPr lang="en-US" altLang="ko-KR" sz="1400" b="1" dirty="0">
                <a:solidFill>
                  <a:schemeClr val="tx1"/>
                </a:solidFill>
              </a:rPr>
              <a:t>(</a:t>
            </a:r>
            <a:r>
              <a:rPr lang="ko-KR" altLang="en-US" sz="1400" b="1" dirty="0" err="1">
                <a:solidFill>
                  <a:schemeClr val="tx1"/>
                </a:solidFill>
              </a:rPr>
              <a:t>비콘과</a:t>
            </a:r>
            <a:r>
              <a:rPr lang="ko-KR" altLang="en-US" sz="1400" b="1" dirty="0">
                <a:solidFill>
                  <a:schemeClr val="tx1"/>
                </a:solidFill>
              </a:rPr>
              <a:t> 연동하여 장애인 등록 차량인지 아닌지를 구별</a:t>
            </a:r>
            <a:r>
              <a:rPr lang="en-US" altLang="ko-KR" sz="1400" b="1" dirty="0">
                <a:solidFill>
                  <a:schemeClr val="tx1"/>
                </a:solidFill>
              </a:rPr>
              <a:t>)</a:t>
            </a:r>
            <a:r>
              <a:rPr lang="ko-KR" altLang="en-US" sz="1400" b="1" dirty="0">
                <a:solidFill>
                  <a:schemeClr val="tx1"/>
                </a:solidFill>
              </a:rPr>
              <a:t> </a:t>
            </a:r>
            <a:endParaRPr lang="en-US" altLang="ko-KR" sz="1400" b="1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363379" y="2210193"/>
            <a:ext cx="6102424" cy="3600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tx1"/>
                </a:solidFill>
              </a:rPr>
              <a:t>3. 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거리센서</a:t>
            </a:r>
            <a:r>
              <a:rPr lang="en-US" altLang="ko-KR" sz="1400" b="1" dirty="0" smtClean="0">
                <a:solidFill>
                  <a:schemeClr val="tx1"/>
                </a:solidFill>
              </a:rPr>
              <a:t>( 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적외선 </a:t>
            </a:r>
            <a:r>
              <a:rPr lang="en-US" altLang="ko-KR" sz="1400" b="1" dirty="0" smtClean="0">
                <a:solidFill>
                  <a:schemeClr val="tx1"/>
                </a:solidFill>
              </a:rPr>
              <a:t>&amp; 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초음파 </a:t>
            </a:r>
            <a:r>
              <a:rPr lang="en-US" altLang="ko-KR" sz="1400" b="1" dirty="0" smtClean="0">
                <a:solidFill>
                  <a:schemeClr val="tx1"/>
                </a:solidFill>
              </a:rPr>
              <a:t>)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를 </a:t>
            </a:r>
            <a:r>
              <a:rPr lang="ko-KR" altLang="en-US" sz="1400" b="1" dirty="0">
                <a:solidFill>
                  <a:schemeClr val="tx1"/>
                </a:solidFill>
              </a:rPr>
              <a:t>이용한 주차 유무를 확인 </a:t>
            </a:r>
            <a:endParaRPr lang="en-US" altLang="ko-KR" sz="1400" b="1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363379" y="3038285"/>
            <a:ext cx="6102424" cy="3600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tx1"/>
                </a:solidFill>
              </a:rPr>
              <a:t>4. </a:t>
            </a:r>
            <a:r>
              <a:rPr lang="ko-KR" altLang="en-US" sz="1400" b="1" dirty="0">
                <a:solidFill>
                  <a:schemeClr val="tx1"/>
                </a:solidFill>
              </a:rPr>
              <a:t>네트워크를 이용한 주차장 현황 확인</a:t>
            </a:r>
          </a:p>
        </p:txBody>
      </p:sp>
      <p:cxnSp>
        <p:nvCxnSpPr>
          <p:cNvPr id="7" name="직선 화살표 연결선 6"/>
          <p:cNvCxnSpPr>
            <a:stCxn id="4" idx="2"/>
            <a:endCxn id="14" idx="0"/>
          </p:cNvCxnSpPr>
          <p:nvPr/>
        </p:nvCxnSpPr>
        <p:spPr>
          <a:xfrm>
            <a:off x="5414591" y="915566"/>
            <a:ext cx="0" cy="4680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14" idx="2"/>
            <a:endCxn id="15" idx="0"/>
          </p:cNvCxnSpPr>
          <p:nvPr/>
        </p:nvCxnSpPr>
        <p:spPr>
          <a:xfrm>
            <a:off x="5414591" y="1743658"/>
            <a:ext cx="0" cy="466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stCxn id="15" idx="2"/>
            <a:endCxn id="16" idx="0"/>
          </p:cNvCxnSpPr>
          <p:nvPr/>
        </p:nvCxnSpPr>
        <p:spPr>
          <a:xfrm>
            <a:off x="5414591" y="2570233"/>
            <a:ext cx="0" cy="4680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363379" y="3867894"/>
            <a:ext cx="6102424" cy="3600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 smtClean="0">
                <a:solidFill>
                  <a:schemeClr val="tx1"/>
                </a:solidFill>
              </a:rPr>
              <a:t>5. 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거리센서를 이용한 장애인주차구역 침범 유무 확인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/>
          <p:cNvCxnSpPr>
            <a:stCxn id="16" idx="2"/>
            <a:endCxn id="17" idx="0"/>
          </p:cNvCxnSpPr>
          <p:nvPr/>
        </p:nvCxnSpPr>
        <p:spPr>
          <a:xfrm>
            <a:off x="5414591" y="3398325"/>
            <a:ext cx="0" cy="46956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926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45133E3-EA75-4AD3-B80E-D7ABDA48F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04" y="166799"/>
            <a:ext cx="1368152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44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  <a:endParaRPr lang="en-US" altLang="ko-KR" sz="4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25888" y="481514"/>
            <a:ext cx="1120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상세 구현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79712" y="236354"/>
            <a:ext cx="5976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1. </a:t>
            </a:r>
            <a:r>
              <a:rPr lang="ko-KR" altLang="en-US" sz="1600" b="1" dirty="0" smtClean="0"/>
              <a:t>초음파 센서를 활용한 거리 측정</a:t>
            </a:r>
            <a:endParaRPr lang="en-US" altLang="ko-KR" sz="1600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591239"/>
            <a:ext cx="2016224" cy="2430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231709"/>
            <a:ext cx="3763926" cy="35808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3EF4BC-BED2-4BFB-9D3B-15A49F477167}"/>
              </a:ext>
            </a:extLst>
          </p:cNvPr>
          <p:cNvSpPr txBox="1"/>
          <p:nvPr/>
        </p:nvSpPr>
        <p:spPr>
          <a:xfrm>
            <a:off x="179512" y="1923678"/>
            <a:ext cx="14401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1</a:t>
            </a:r>
            <a:r>
              <a:rPr lang="en-US" altLang="ko-KR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. </a:t>
            </a:r>
            <a:r>
              <a:rPr lang="ko-KR" altLang="en-US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 구현 순서</a:t>
            </a:r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/>
            </a:r>
            <a:b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</a:br>
            <a:endParaRPr lang="en-US" altLang="ko-KR" sz="900" b="1" dirty="0" smtClean="0">
              <a:solidFill>
                <a:schemeClr val="bg1">
                  <a:lumMod val="65000"/>
                </a:schemeClr>
              </a:solidFill>
              <a:latin typeface="+mj-lt"/>
            </a:endParaRPr>
          </a:p>
          <a:p>
            <a:r>
              <a:rPr lang="en-US" altLang="ko-KR" sz="900" b="1" dirty="0">
                <a:solidFill>
                  <a:schemeClr val="bg1"/>
                </a:solidFill>
              </a:rPr>
              <a:t>2</a:t>
            </a:r>
            <a:r>
              <a:rPr lang="en-US" altLang="ko-KR" sz="900" b="1" dirty="0" smtClean="0">
                <a:solidFill>
                  <a:schemeClr val="bg1"/>
                </a:solidFill>
              </a:rPr>
              <a:t>.  </a:t>
            </a:r>
            <a:r>
              <a:rPr lang="ko-KR" altLang="en-US" sz="900" b="1" dirty="0" smtClean="0">
                <a:solidFill>
                  <a:schemeClr val="bg1"/>
                </a:solidFill>
              </a:rPr>
              <a:t>상세 구현</a:t>
            </a:r>
            <a:endParaRPr lang="en-US" altLang="ko-KR" sz="900" b="1" dirty="0" smtClean="0">
              <a:solidFill>
                <a:schemeClr val="bg1"/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92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45133E3-EA75-4AD3-B80E-D7ABDA48F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04" y="166799"/>
            <a:ext cx="1368152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4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25888" y="481514"/>
            <a:ext cx="1120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상세 구현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79712" y="236354"/>
            <a:ext cx="5976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2. </a:t>
            </a:r>
            <a:r>
              <a:rPr lang="ko-KR" altLang="en-US" sz="1600" b="1" dirty="0" err="1" smtClean="0"/>
              <a:t>서보모터를</a:t>
            </a:r>
            <a:r>
              <a:rPr lang="ko-KR" altLang="en-US" sz="1600" b="1" dirty="0" smtClean="0"/>
              <a:t> 활용한 차단기 </a:t>
            </a:r>
            <a:r>
              <a:rPr lang="en-US" altLang="ko-KR" sz="1600" b="1" dirty="0" smtClean="0"/>
              <a:t>(</a:t>
            </a:r>
            <a:r>
              <a:rPr lang="ko-KR" altLang="en-US" sz="1600" b="1" dirty="0" err="1" smtClean="0"/>
              <a:t>각도값을</a:t>
            </a:r>
            <a:r>
              <a:rPr lang="ko-KR" altLang="en-US" sz="1600" b="1" dirty="0" smtClean="0"/>
              <a:t> 조절</a:t>
            </a:r>
            <a:r>
              <a:rPr lang="en-US" altLang="ko-KR" sz="1600" b="1" dirty="0" smtClean="0"/>
              <a:t>)</a:t>
            </a:r>
            <a:endParaRPr lang="en-US" altLang="ko-KR" sz="1600" b="1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472" y="1507830"/>
            <a:ext cx="2736304" cy="3247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 descr="ìë³´ëª¨í°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791805"/>
            <a:ext cx="3069341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53EF4BC-BED2-4BFB-9D3B-15A49F477167}"/>
              </a:ext>
            </a:extLst>
          </p:cNvPr>
          <p:cNvSpPr txBox="1"/>
          <p:nvPr/>
        </p:nvSpPr>
        <p:spPr>
          <a:xfrm>
            <a:off x="179512" y="1923678"/>
            <a:ext cx="14401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1</a:t>
            </a:r>
            <a:r>
              <a:rPr lang="en-US" altLang="ko-KR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. </a:t>
            </a:r>
            <a:r>
              <a:rPr lang="ko-KR" altLang="en-US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 구현 순서</a:t>
            </a:r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/>
            </a:r>
            <a:b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</a:br>
            <a:endParaRPr lang="en-US" altLang="ko-KR" sz="900" b="1" dirty="0" smtClean="0">
              <a:solidFill>
                <a:schemeClr val="bg1">
                  <a:lumMod val="65000"/>
                </a:schemeClr>
              </a:solidFill>
              <a:latin typeface="+mj-lt"/>
            </a:endParaRPr>
          </a:p>
          <a:p>
            <a:r>
              <a:rPr lang="en-US" altLang="ko-KR" sz="900" b="1" dirty="0">
                <a:solidFill>
                  <a:schemeClr val="bg1"/>
                </a:solidFill>
              </a:rPr>
              <a:t>2</a:t>
            </a:r>
            <a:r>
              <a:rPr lang="en-US" altLang="ko-KR" sz="900" b="1" dirty="0" smtClean="0">
                <a:solidFill>
                  <a:schemeClr val="bg1"/>
                </a:solidFill>
              </a:rPr>
              <a:t>.  </a:t>
            </a:r>
            <a:r>
              <a:rPr lang="ko-KR" altLang="en-US" sz="900" b="1" dirty="0" smtClean="0">
                <a:solidFill>
                  <a:schemeClr val="bg1"/>
                </a:solidFill>
              </a:rPr>
              <a:t>상세 구현</a:t>
            </a:r>
            <a:endParaRPr lang="en-US" altLang="ko-KR" sz="900" b="1" dirty="0" smtClean="0">
              <a:solidFill>
                <a:schemeClr val="bg1"/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524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45133E3-EA75-4AD3-B80E-D7ABDA48F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04" y="166799"/>
            <a:ext cx="1368152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4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25888" y="481514"/>
            <a:ext cx="1120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상세 구현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79712" y="236354"/>
            <a:ext cx="5976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3. </a:t>
            </a:r>
            <a:r>
              <a:rPr lang="ko-KR" altLang="en-US" sz="1600" b="1" dirty="0"/>
              <a:t>초음파센서와 </a:t>
            </a:r>
            <a:r>
              <a:rPr lang="ko-KR" altLang="en-US" sz="1600" b="1" dirty="0" err="1"/>
              <a:t>서보모터를</a:t>
            </a:r>
            <a:r>
              <a:rPr lang="ko-KR" altLang="en-US" sz="1600" b="1" dirty="0"/>
              <a:t> 활용한 일정 거리 시 차단기 작동 유무 </a:t>
            </a:r>
            <a:endParaRPr lang="en-US" altLang="ko-KR" sz="1600" b="1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8755" y="838289"/>
            <a:ext cx="3281422" cy="2957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511" y="1707654"/>
            <a:ext cx="3553921" cy="29974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53EF4BC-BED2-4BFB-9D3B-15A49F477167}"/>
              </a:ext>
            </a:extLst>
          </p:cNvPr>
          <p:cNvSpPr txBox="1"/>
          <p:nvPr/>
        </p:nvSpPr>
        <p:spPr>
          <a:xfrm>
            <a:off x="179512" y="1923678"/>
            <a:ext cx="14401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1</a:t>
            </a:r>
            <a:r>
              <a:rPr lang="en-US" altLang="ko-KR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. </a:t>
            </a:r>
            <a:r>
              <a:rPr lang="ko-KR" altLang="en-US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 구현 순서</a:t>
            </a:r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/>
            </a:r>
            <a:b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</a:br>
            <a:endParaRPr lang="en-US" altLang="ko-KR" sz="900" b="1" dirty="0" smtClean="0">
              <a:solidFill>
                <a:schemeClr val="bg1">
                  <a:lumMod val="65000"/>
                </a:schemeClr>
              </a:solidFill>
              <a:latin typeface="+mj-lt"/>
            </a:endParaRPr>
          </a:p>
          <a:p>
            <a:r>
              <a:rPr lang="en-US" altLang="ko-KR" sz="900" b="1" dirty="0">
                <a:solidFill>
                  <a:schemeClr val="bg1"/>
                </a:solidFill>
              </a:rPr>
              <a:t>2</a:t>
            </a:r>
            <a:r>
              <a:rPr lang="en-US" altLang="ko-KR" sz="900" b="1" dirty="0" smtClean="0">
                <a:solidFill>
                  <a:schemeClr val="bg1"/>
                </a:solidFill>
              </a:rPr>
              <a:t>.  </a:t>
            </a:r>
            <a:r>
              <a:rPr lang="ko-KR" altLang="en-US" sz="900" b="1" dirty="0" smtClean="0">
                <a:solidFill>
                  <a:schemeClr val="bg1"/>
                </a:solidFill>
              </a:rPr>
              <a:t>상세 구현</a:t>
            </a:r>
            <a:endParaRPr lang="en-US" altLang="ko-KR" sz="900" b="1" dirty="0" smtClean="0">
              <a:solidFill>
                <a:schemeClr val="bg1"/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92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45133E3-EA75-4AD3-B80E-D7ABDA48F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04" y="166799"/>
            <a:ext cx="1368152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44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  <a:endParaRPr lang="en-US" altLang="ko-KR" sz="4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25888" y="481514"/>
            <a:ext cx="1120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상세 구현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79712" y="236354"/>
            <a:ext cx="6840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4. </a:t>
            </a:r>
            <a:r>
              <a:rPr lang="ko-KR" altLang="en-US" sz="1600" b="1" dirty="0" err="1"/>
              <a:t>블루투스</a:t>
            </a:r>
            <a:r>
              <a:rPr lang="ko-KR" altLang="en-US" sz="1600" b="1" dirty="0"/>
              <a:t> 모듈을 사용하여 </a:t>
            </a:r>
            <a:r>
              <a:rPr lang="en-US" altLang="ko-KR" sz="1600" b="1" dirty="0"/>
              <a:t>3</a:t>
            </a:r>
            <a:r>
              <a:rPr lang="ko-KR" altLang="en-US" sz="1600" b="1" dirty="0"/>
              <a:t>번화 함께 작동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1203598"/>
            <a:ext cx="2520280" cy="3511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771550"/>
            <a:ext cx="2844560" cy="2676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53EF4BC-BED2-4BFB-9D3B-15A49F477167}"/>
              </a:ext>
            </a:extLst>
          </p:cNvPr>
          <p:cNvSpPr txBox="1"/>
          <p:nvPr/>
        </p:nvSpPr>
        <p:spPr>
          <a:xfrm>
            <a:off x="179512" y="1923678"/>
            <a:ext cx="14401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1</a:t>
            </a:r>
            <a:r>
              <a:rPr lang="en-US" altLang="ko-KR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. </a:t>
            </a:r>
            <a:r>
              <a:rPr lang="ko-KR" altLang="en-US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 구현 순서</a:t>
            </a:r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/>
            </a:r>
            <a:b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</a:br>
            <a:endParaRPr lang="en-US" altLang="ko-KR" sz="900" b="1" dirty="0" smtClean="0">
              <a:solidFill>
                <a:schemeClr val="bg1">
                  <a:lumMod val="65000"/>
                </a:schemeClr>
              </a:solidFill>
              <a:latin typeface="+mj-lt"/>
            </a:endParaRPr>
          </a:p>
          <a:p>
            <a:r>
              <a:rPr lang="en-US" altLang="ko-KR" sz="900" b="1" dirty="0">
                <a:solidFill>
                  <a:schemeClr val="bg1"/>
                </a:solidFill>
              </a:rPr>
              <a:t>2</a:t>
            </a:r>
            <a:r>
              <a:rPr lang="en-US" altLang="ko-KR" sz="900" b="1" dirty="0" smtClean="0">
                <a:solidFill>
                  <a:schemeClr val="bg1"/>
                </a:solidFill>
              </a:rPr>
              <a:t>.  </a:t>
            </a:r>
            <a:r>
              <a:rPr lang="ko-KR" altLang="en-US" sz="900" b="1" dirty="0" smtClean="0">
                <a:solidFill>
                  <a:schemeClr val="bg1"/>
                </a:solidFill>
              </a:rPr>
              <a:t>상세 구현</a:t>
            </a:r>
            <a:endParaRPr lang="en-US" altLang="ko-KR" sz="900" b="1" dirty="0" smtClean="0">
              <a:solidFill>
                <a:schemeClr val="bg1"/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92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45133E3-EA75-4AD3-B80E-D7ABDA48F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04" y="166799"/>
            <a:ext cx="1368152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4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25888" y="481514"/>
            <a:ext cx="1120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상세 구현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3EF4BC-BED2-4BFB-9D3B-15A49F477167}"/>
              </a:ext>
            </a:extLst>
          </p:cNvPr>
          <p:cNvSpPr txBox="1"/>
          <p:nvPr/>
        </p:nvSpPr>
        <p:spPr>
          <a:xfrm>
            <a:off x="179512" y="1923678"/>
            <a:ext cx="14401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1</a:t>
            </a:r>
            <a:r>
              <a:rPr lang="en-US" altLang="ko-KR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. </a:t>
            </a:r>
            <a:r>
              <a:rPr lang="ko-KR" altLang="en-US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 구현 순서</a:t>
            </a:r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/>
            </a:r>
            <a:b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</a:br>
            <a:endParaRPr lang="en-US" altLang="ko-KR" sz="900" b="1" dirty="0" smtClean="0">
              <a:solidFill>
                <a:schemeClr val="bg1">
                  <a:lumMod val="65000"/>
                </a:schemeClr>
              </a:solidFill>
              <a:latin typeface="+mj-lt"/>
            </a:endParaRPr>
          </a:p>
          <a:p>
            <a:r>
              <a:rPr lang="en-US" altLang="ko-KR" sz="900" b="1" dirty="0">
                <a:solidFill>
                  <a:schemeClr val="bg1"/>
                </a:solidFill>
              </a:rPr>
              <a:t>2</a:t>
            </a:r>
            <a:r>
              <a:rPr lang="en-US" altLang="ko-KR" sz="900" b="1" dirty="0" smtClean="0">
                <a:solidFill>
                  <a:schemeClr val="bg1"/>
                </a:solidFill>
              </a:rPr>
              <a:t>.  </a:t>
            </a:r>
            <a:r>
              <a:rPr lang="ko-KR" altLang="en-US" sz="900" b="1" dirty="0" smtClean="0">
                <a:solidFill>
                  <a:schemeClr val="bg1"/>
                </a:solidFill>
              </a:rPr>
              <a:t>상세 구현</a:t>
            </a:r>
            <a:endParaRPr lang="en-US" altLang="ko-KR" sz="900" b="1" dirty="0" smtClean="0">
              <a:solidFill>
                <a:schemeClr val="bg1"/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52433"/>
            <a:ext cx="1800000" cy="135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712" y="252433"/>
            <a:ext cx="1800000" cy="135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499116" y="2449559"/>
            <a:ext cx="1841512" cy="2880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968963"/>
            <a:ext cx="2520283" cy="1841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713" y="252433"/>
            <a:ext cx="1800600" cy="13504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4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602884"/>
            <a:ext cx="1800000" cy="1366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712" y="1602433"/>
            <a:ext cx="1800602" cy="13723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712" y="1602433"/>
            <a:ext cx="1800000" cy="13723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5" y="252433"/>
            <a:ext cx="1440157" cy="46235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681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0" y="0"/>
            <a:ext cx="1732526" cy="514350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DD512BA-1718-4FD7-9195-68119941A00C}"/>
              </a:ext>
            </a:extLst>
          </p:cNvPr>
          <p:cNvCxnSpPr>
            <a:cxnSpLocks/>
          </p:cNvCxnSpPr>
          <p:nvPr/>
        </p:nvCxnSpPr>
        <p:spPr>
          <a:xfrm>
            <a:off x="232009" y="236354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D7FD60E2-349E-4773-972A-519104359A22}"/>
              </a:ext>
            </a:extLst>
          </p:cNvPr>
          <p:cNvCxnSpPr>
            <a:cxnSpLocks/>
          </p:cNvCxnSpPr>
          <p:nvPr/>
        </p:nvCxnSpPr>
        <p:spPr>
          <a:xfrm>
            <a:off x="232009" y="915566"/>
            <a:ext cx="13156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45133E3-EA75-4AD3-B80E-D7ABDA48F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04" y="166799"/>
            <a:ext cx="1368152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sz="4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2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89251F2-CBD3-47C7-9F98-A5BF34022AAD}"/>
              </a:ext>
            </a:extLst>
          </p:cNvPr>
          <p:cNvSpPr/>
          <p:nvPr/>
        </p:nvSpPr>
        <p:spPr>
          <a:xfrm>
            <a:off x="1917191" y="166800"/>
            <a:ext cx="6994800" cy="478121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25888" y="481514"/>
            <a:ext cx="1120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상세 구현</a:t>
            </a:r>
            <a:endParaRPr lang="ko-KR" alt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3EF4BC-BED2-4BFB-9D3B-15A49F477167}"/>
              </a:ext>
            </a:extLst>
          </p:cNvPr>
          <p:cNvSpPr txBox="1"/>
          <p:nvPr/>
        </p:nvSpPr>
        <p:spPr>
          <a:xfrm>
            <a:off x="179512" y="1923678"/>
            <a:ext cx="14401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1</a:t>
            </a:r>
            <a:r>
              <a:rPr lang="en-US" altLang="ko-KR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. </a:t>
            </a:r>
            <a:r>
              <a:rPr lang="ko-KR" altLang="en-US" sz="900" b="1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 구현 순서</a:t>
            </a:r>
            <a: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  <a:t/>
            </a:r>
            <a:br>
              <a:rPr lang="en-US" altLang="ko-KR" sz="900" b="1" dirty="0">
                <a:solidFill>
                  <a:schemeClr val="bg1">
                    <a:lumMod val="65000"/>
                  </a:schemeClr>
                </a:solidFill>
                <a:latin typeface="+mj-lt"/>
              </a:rPr>
            </a:br>
            <a:endParaRPr lang="en-US" altLang="ko-KR" sz="900" b="1" dirty="0" smtClean="0">
              <a:solidFill>
                <a:schemeClr val="bg1">
                  <a:lumMod val="65000"/>
                </a:schemeClr>
              </a:solidFill>
              <a:latin typeface="+mj-lt"/>
            </a:endParaRPr>
          </a:p>
          <a:p>
            <a:r>
              <a:rPr lang="en-US" altLang="ko-KR" sz="900" b="1" dirty="0">
                <a:solidFill>
                  <a:schemeClr val="bg1"/>
                </a:solidFill>
              </a:rPr>
              <a:t>2</a:t>
            </a:r>
            <a:r>
              <a:rPr lang="en-US" altLang="ko-KR" sz="900" b="1" dirty="0" smtClean="0">
                <a:solidFill>
                  <a:schemeClr val="bg1"/>
                </a:solidFill>
              </a:rPr>
              <a:t>.  </a:t>
            </a:r>
            <a:r>
              <a:rPr lang="ko-KR" altLang="en-US" sz="900" b="1" dirty="0" smtClean="0">
                <a:solidFill>
                  <a:schemeClr val="bg1"/>
                </a:solidFill>
              </a:rPr>
              <a:t>상세 구현</a:t>
            </a:r>
            <a:endParaRPr lang="en-US" altLang="ko-KR" sz="900" b="1" dirty="0" smtClean="0">
              <a:solidFill>
                <a:schemeClr val="bg1"/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ko-KR" sz="9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9" name="서보모터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11760" y="184380"/>
            <a:ext cx="2626498" cy="4662934"/>
          </a:xfrm>
          <a:prstGeom prst="rect">
            <a:avLst/>
          </a:prstGeom>
        </p:spPr>
      </p:pic>
      <p:pic>
        <p:nvPicPr>
          <p:cNvPr id="3" name="초음파센서+서보모터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68144" y="169118"/>
            <a:ext cx="2592288" cy="466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66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06CD1E-7F19-40E7-9B02-7F091102AAE4}"/>
              </a:ext>
            </a:extLst>
          </p:cNvPr>
          <p:cNvSpPr/>
          <p:nvPr/>
        </p:nvSpPr>
        <p:spPr>
          <a:xfrm>
            <a:off x="-16064" y="0"/>
            <a:ext cx="7884368" cy="5149230"/>
          </a:xfrm>
          <a:prstGeom prst="rect">
            <a:avLst/>
          </a:prstGeom>
          <a:solidFill>
            <a:srgbClr val="0060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96A094F-B552-4544-8AA1-65F7979B4ACD}"/>
              </a:ext>
            </a:extLst>
          </p:cNvPr>
          <p:cNvGrpSpPr/>
          <p:nvPr/>
        </p:nvGrpSpPr>
        <p:grpSpPr>
          <a:xfrm>
            <a:off x="1691680" y="1831144"/>
            <a:ext cx="6304663" cy="1107996"/>
            <a:chOff x="3058854" y="2093386"/>
            <a:chExt cx="4314217" cy="1107996"/>
          </a:xfrm>
        </p:grpSpPr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D7FD60E2-349E-4773-972A-519104359A22}"/>
                </a:ext>
              </a:extLst>
            </p:cNvPr>
            <p:cNvCxnSpPr>
              <a:cxnSpLocks/>
            </p:cNvCxnSpPr>
            <p:nvPr/>
          </p:nvCxnSpPr>
          <p:spPr>
            <a:xfrm>
              <a:off x="3347864" y="3075806"/>
              <a:ext cx="247999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45133E3-EA75-4AD3-B80E-D7ABDA48F8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58854" y="2093386"/>
              <a:ext cx="2907186" cy="1107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endParaRPr lang="en-US" altLang="ko-KR" sz="6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나눔고딕 ExtraBold" pitchFamily="50" charset="-127"/>
              </a:endParaRPr>
            </a:p>
          </p:txBody>
        </p:sp>
        <p:sp>
          <p:nvSpPr>
            <p:cNvPr id="39" name="TextBox 25">
              <a:extLst>
                <a:ext uri="{FF2B5EF4-FFF2-40B4-BE49-F238E27FC236}">
                  <a16:creationId xmlns:a16="http://schemas.microsoft.com/office/drawing/2014/main" id="{1E679193-815A-4A83-8F8F-D3A6F19EA2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49526" y="2429474"/>
              <a:ext cx="3223545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342900" indent="-342900"/>
              <a:r>
                <a:rPr lang="en-US" altLang="ko-KR" sz="32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n-ea"/>
                </a:rPr>
                <a:t>Q&amp;A</a:t>
              </a:r>
              <a:endParaRPr lang="en-US" altLang="ko-KR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배달의민족 한나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1673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4725</TotalTime>
  <Words>160</Words>
  <Application>Microsoft Office PowerPoint</Application>
  <PresentationFormat>화면 슬라이드 쇼(16:9)</PresentationFormat>
  <Paragraphs>43</Paragraphs>
  <Slides>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Arial</vt:lpstr>
      <vt:lpstr>배달의민족 한나</vt:lpstr>
      <vt:lpstr>나눔고딕 ExtraBold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박명철</dc:creator>
  <cp:lastModifiedBy>권용현</cp:lastModifiedBy>
  <cp:revision>355</cp:revision>
  <dcterms:created xsi:type="dcterms:W3CDTF">2015-08-25T11:20:08Z</dcterms:created>
  <dcterms:modified xsi:type="dcterms:W3CDTF">2018-03-25T12:59:40Z</dcterms:modified>
</cp:coreProperties>
</file>